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c033a08e15ed4f2f" /><Relationship Type="http://schemas.openxmlformats.org/officeDocument/2006/relationships/extended-properties" Target="/docProps/app.xml" Id="R786151ddb7074bca" /><Relationship Type="http://schemas.openxmlformats.org/officeDocument/2006/relationships/officeDocument" Target="/ppt/presentation.xml" Id="Rb86b2cc27b56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827c027b1b4b3d"/>
  </p:sldMasterIdLst>
  <p:notesMasterIdLst>
    <p:notesMasterId xmlns:r="http://schemas.openxmlformats.org/officeDocument/2006/relationships" r:id="R19fae878b5ea4500"/>
  </p:notesMasterIdLst>
  <p:sldIdLst>
    <p:sldId xmlns:r="http://schemas.openxmlformats.org/officeDocument/2006/relationships" id="256" r:id="Rc6af65fef283434b"/>
    <p:sldId xmlns:r="http://schemas.openxmlformats.org/officeDocument/2006/relationships" id="257" r:id="R37a20e25b6d844a6"/>
    <p:sldId xmlns:r="http://schemas.openxmlformats.org/officeDocument/2006/relationships" id="258" r:id="R6e90fca7daa34a22"/>
    <p:sldId xmlns:r="http://schemas.openxmlformats.org/officeDocument/2006/relationships" id="259" r:id="R8f5e305224994c17"/>
    <p:sldId xmlns:r="http://schemas.openxmlformats.org/officeDocument/2006/relationships" id="260" r:id="R41286e0c9aa942e6"/>
    <p:sldId xmlns:r="http://schemas.openxmlformats.org/officeDocument/2006/relationships" id="261" r:id="Rc57be6dd5df84992"/>
    <p:sldId xmlns:r="http://schemas.openxmlformats.org/officeDocument/2006/relationships" id="262" r:id="R12c260d265824a4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f7152546805f4ce1" /><Relationship Type="http://schemas.openxmlformats.org/officeDocument/2006/relationships/slideMaster" Target="/ppt/slideMasters/slideMaster1.xml" Id="R50827c027b1b4b3d" /><Relationship Type="http://schemas.openxmlformats.org/officeDocument/2006/relationships/notesMaster" Target="/ppt/notesMasters/notesMaster1.xml" Id="R19fae878b5ea4500" /><Relationship Type="http://schemas.openxmlformats.org/officeDocument/2006/relationships/presProps" Target="/ppt/presProps.xml" Id="R440ef482f4b04fec" /><Relationship Type="http://schemas.openxmlformats.org/officeDocument/2006/relationships/tableStyles" Target="/ppt/tableStyles.xml" Id="Rc385ed68660240f1" /><Relationship Type="http://schemas.openxmlformats.org/officeDocument/2006/relationships/slide" Target="/ppt/slides/slide1.xml" Id="Rc6af65fef283434b" /><Relationship Type="http://schemas.openxmlformats.org/officeDocument/2006/relationships/slide" Target="/ppt/slides/slide2.xml" Id="R37a20e25b6d844a6" /><Relationship Type="http://schemas.openxmlformats.org/officeDocument/2006/relationships/slide" Target="/ppt/slides/slide3.xml" Id="R6e90fca7daa34a22" /><Relationship Type="http://schemas.openxmlformats.org/officeDocument/2006/relationships/slide" Target="/ppt/slides/slide4.xml" Id="R8f5e305224994c17" /><Relationship Type="http://schemas.openxmlformats.org/officeDocument/2006/relationships/slide" Target="/ppt/slides/slide5.xml" Id="R41286e0c9aa942e6" /><Relationship Type="http://schemas.openxmlformats.org/officeDocument/2006/relationships/slide" Target="/ppt/slides/slide6.xml" Id="Rc57be6dd5df84992" /><Relationship Type="http://schemas.openxmlformats.org/officeDocument/2006/relationships/slide" Target="/ppt/slides/slide7.xml" Id="R12c260d265824a4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4d3acaa9bd2741a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a5678fea4dc46e5" /><Relationship Type="http://schemas.openxmlformats.org/officeDocument/2006/relationships/notesMaster" Target="/ppt/notesMasters/notesMaster1.xml" Id="R9cedc11773bd4ef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a7fb79c651fc48a5" /><Relationship Type="http://schemas.openxmlformats.org/officeDocument/2006/relationships/notesMaster" Target="/ppt/notesMasters/notesMaster1.xml" Id="R2cc47a291f8a4fe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43b9d58c3e14ba0" /><Relationship Type="http://schemas.openxmlformats.org/officeDocument/2006/relationships/notesMaster" Target="/ppt/notesMasters/notesMaster1.xml" Id="Rf80d26d75b6a46ac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a10ed5b7f104a2c" /><Relationship Type="http://schemas.openxmlformats.org/officeDocument/2006/relationships/notesMaster" Target="/ppt/notesMasters/notesMaster1.xml" Id="Rfedb148d329a4dcf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9c0cd5b3b00489a" /><Relationship Type="http://schemas.openxmlformats.org/officeDocument/2006/relationships/notesMaster" Target="/ppt/notesMasters/notesMaster1.xml" Id="R4ea3e2a3d20147d3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4c135494c814818" /><Relationship Type="http://schemas.openxmlformats.org/officeDocument/2006/relationships/notesMaster" Target="/ppt/notesMasters/notesMaster1.xml" Id="Rcf73d7a41cf64b22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fe3d6742fc134a2d" /><Relationship Type="http://schemas.openxmlformats.org/officeDocument/2006/relationships/notesMaster" Target="/ppt/notesMasters/notesMaster1.xml" Id="Re4e0a4e590ed4bf2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247438bc24a5a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13312e68514f4392" /><Relationship Type="http://schemas.openxmlformats.org/officeDocument/2006/relationships/slideLayout" Target="/ppt/slideLayouts/slideLayout1.xml" Id="Rebe8f94ce24e495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8f94ce24e495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e7cc4c32147f2" /><Relationship Type="http://schemas.openxmlformats.org/officeDocument/2006/relationships/notesSlide" Target="/ppt/notesSlides/notesSlide1.xml" Id="R04d102cc0e574c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159d4d1ca4d15" /><Relationship Type="http://schemas.openxmlformats.org/officeDocument/2006/relationships/notesSlide" Target="/ppt/notesSlides/notesSlide2.xml" Id="R23fbed2979a04e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7495558dd451b" /><Relationship Type="http://schemas.openxmlformats.org/officeDocument/2006/relationships/notesSlide" Target="/ppt/notesSlides/notesSlide3.xml" Id="R7994368a0e124f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c6352323445e5" /><Relationship Type="http://schemas.openxmlformats.org/officeDocument/2006/relationships/notesSlide" Target="/ppt/notesSlides/notesSlide4.xml" Id="R50ef896c76cb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196f56f6f4444" /><Relationship Type="http://schemas.openxmlformats.org/officeDocument/2006/relationships/notesSlide" Target="/ppt/notesSlides/notesSlide5.xml" Id="R15726f1efda847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969fc50284b51" /><Relationship Type="http://schemas.openxmlformats.org/officeDocument/2006/relationships/notesSlide" Target="/ppt/notesSlides/notesSlide6.xml" Id="Re8912a705c6a46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b476ce2574dd8" /><Relationship Type="http://schemas.openxmlformats.org/officeDocument/2006/relationships/notesSlide" Target="/ppt/notesSlides/notesSlide7.xml" Id="R6dd294184f7e4f0e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211D2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A367DC6-EFD0-4310-B8C7-E98CA14567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6DB9914-E682-4B72-9371-B6CE8DFE0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-762000"/>
            <a:ext cx="4191000" cy="4191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1BD88D3-2B00-4F6E-BC77-5D0CFD85D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190750"/>
            <a:ext cx="3333750" cy="3333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6C5C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BAE174B-02DC-4284-BF76-1D0474D4F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4572000"/>
            <a:ext cx="5334000" cy="2952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CEB9762-BDE3-4AD3-AE91-D31433B4E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670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XTRADITE DIGITAL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1FB748B-915E-46E7-A9D2-E6D6D5461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276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D8D0DF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D8D0DF"/>
                </a:solidFill>
                <a:latin typeface="Aptos Display"/>
                <a:ea typeface="Aptos Display"/>
                <a:cs typeface="Aptos Display"/>
              </a:rPr>
              <a:t>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F7EFACA-931D-4442-977C-0EB1C7246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914400"/>
            <a:ext cx="2171700" cy="28575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2974116-410A-41E5-943B-A86638378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942975"/>
            <a:ext cx="20193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CONFIDENTIAL CASE STUDY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66473A8-FBCF-43B0-A8A0-95A3223E2F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466850"/>
            <a:ext cx="6953250" cy="1466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2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42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One D2C vertical.</a:t>
            </a:r>
          </a:p>
          <a:p xmlns:a="http://schemas.openxmlformats.org/drawingml/2006/main">
            <a:pPr algn="l">
              <a:defRPr sz="42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42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Dozens of moving parts.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C67B52C-8E07-4BF4-93B5-7B660A7B1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19450"/>
            <a:ext cx="6953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E7E0EA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E7E0EA"/>
                </a:solidFill>
                <a:latin typeface="Aptos"/>
                <a:ea typeface="Aptos"/>
                <a:cs typeface="Aptos"/>
              </a:rPr>
              <a:t>The operating system behind 13 Amazon storefronts, multiple marketplaces, four Shopify routes, paid media, affiliates, creators, CRM, bundling and subscriptions.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30B0408-F433-48A9-BEF8-70FED4BAB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810250"/>
            <a:ext cx="5143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7BFCA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C7BFCA"/>
                </a:solidFill>
                <a:latin typeface="Aptos Display"/>
                <a:ea typeface="Aptos Display"/>
                <a:cs typeface="Aptos Display"/>
              </a:rPr>
              <a:t>A MULTI-MARKETPLACE CONSUMER GOODS BRAND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28A902A-A667-43C4-B749-98A4A0C20E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15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68E9D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968E9D"/>
                </a:solidFill>
                <a:latin typeface="Aptos"/>
                <a:ea typeface="Aptos"/>
                <a:cs typeface="Aptos"/>
              </a:rPr>
              <a:t>Client name withheld by agreement</a:t>
            </a:r>
          </a:p>
        </p:txBody>
      </p:sp>
    </p:spTree>
    <p:extLst>
      <p:ext uri="{BB962C8B-B14F-4D97-AF65-F5344CB8AC3E}">
        <p14:creationId xmlns:p14="http://schemas.microsoft.com/office/powerpoint/2010/main" val="1444531616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CF8F1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DC4E733-5E02-42CE-9143-4D8E2FB07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670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XTRADITE DIGITAL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BA6B3B3-D271-40C2-8D5E-BB82E70529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276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756E7E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756E7E"/>
                </a:solidFill>
                <a:latin typeface="Aptos Display"/>
                <a:ea typeface="Aptos Display"/>
                <a:cs typeface="Aptos Display"/>
              </a:rPr>
              <a:t>02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F083E5C-8B1D-427C-ADDF-8A1FCBEE5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429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THE BREADTH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ECCDCA2-49CE-40D2-A4EE-62E08B2059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106680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This was a connected commercial system—not a channel list.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0E524F9-7E4F-406D-8CD2-BE3E28D671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10572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4B4657"/>
                </a:solidFill>
                <a:latin typeface="Aptos"/>
                <a:ea typeface="Aptos"/>
                <a:cs typeface="Aptos"/>
              </a:defRPr>
            </a:pPr>
            <a:r>
              <a:rPr sz="1425" b="0">
                <a:solidFill>
                  <a:srgbClr val="4B4657"/>
                </a:solidFill>
                <a:latin typeface="Aptos"/>
                <a:ea typeface="Aptos"/>
                <a:cs typeface="Aptos"/>
              </a:rPr>
              <a:t>Every surface influenced demand, conversion, margin, inventory, retention or international execution.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414A771-8C27-457B-A6E1-DFE2528CB5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2809875"/>
            <a:ext cx="2667000" cy="120015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211D2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40AF98B-9575-4A6F-B5E8-5450F3B3A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48250" y="3057525"/>
            <a:ext cx="20955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9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OMNI-CHANNEL</a:t>
            </a:r>
          </a:p>
          <a:p xmlns:a="http://schemas.openxmlformats.org/drawingml/2006/main">
            <a:pPr algn="ctr">
              <a:defRPr sz="19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9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D2C VERTICAL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62CCCF3-428B-403E-B9A9-E512C945E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476500"/>
            <a:ext cx="3143250" cy="1238250"/>
          </a:xfrm>
          <a:prstGeom xmlns:a="http://schemas.openxmlformats.org/drawingml/2006/main" prst="roundRect">
            <a:avLst>
              <a:gd name="adj" fmla="val 9231"/>
            </a:avLst>
          </a:prstGeom>
          <a:solidFill xmlns:a="http://schemas.openxmlformats.org/drawingml/2006/main">
            <a:srgbClr val="FFF0E8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23C9B71-D7F4-4D06-9CE4-A0B7AB35E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476500"/>
            <a:ext cx="85725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D5DCEFF-9277-4BE3-BC31-F49EFFEA1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647950"/>
            <a:ext cx="2686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MARKETPLACE RETAIL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12F78E3-FCBF-4291-9A11-C72C6C270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943225"/>
            <a:ext cx="26860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13 Amazon storefronts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Seller Central + Vendor Central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eBay • Walmart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2A08BC1-CE2F-4FFD-887D-0D8C40302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24350"/>
            <a:ext cx="3143250" cy="1238250"/>
          </a:xfrm>
          <a:prstGeom xmlns:a="http://schemas.openxmlformats.org/drawingml/2006/main" prst="roundRect">
            <a:avLst>
              <a:gd name="adj" fmla="val 9231"/>
            </a:avLst>
          </a:prstGeom>
          <a:solidFill xmlns:a="http://schemas.openxmlformats.org/drawingml/2006/main">
            <a:srgbClr val="EEEB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AC52019-388C-4B84-A2DB-3E567409E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24350"/>
            <a:ext cx="85725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C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2F33C9E-14E6-49C7-AA79-1706A90F5C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495800"/>
            <a:ext cx="2686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rPr>
              <a:t>OWNED COMMERCE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C15EC4B-4AED-491C-AA6E-6AB09C0EC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791075"/>
            <a:ext cx="26860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Shopify UK • DE • US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Shopify Markets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All other territories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FC71201-6FA1-4BD8-B6E9-8E8376496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476500"/>
            <a:ext cx="3143250" cy="1238250"/>
          </a:xfrm>
          <a:prstGeom xmlns:a="http://schemas.openxmlformats.org/drawingml/2006/main" prst="roundRect">
            <a:avLst>
              <a:gd name="adj" fmla="val 9231"/>
            </a:avLst>
          </a:prstGeom>
          <a:solidFill xmlns:a="http://schemas.openxmlformats.org/drawingml/2006/main">
            <a:srgbClr val="FCEAF3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7068402-61F9-4B8F-94C2-5AB1A0F1F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476500"/>
            <a:ext cx="85725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B5E1523-7406-4D9E-83C1-0291D5305F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2647950"/>
            <a:ext cx="2686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rPr>
              <a:t>DEMAND GENERATION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0EC3B4D-302B-4F77-A110-B736B6B11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2943225"/>
            <a:ext cx="26860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Google Ads • Meta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Affiliates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UGC content creators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9B833BD-9CA7-4B65-96F1-FA3A12119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4324350"/>
            <a:ext cx="3143250" cy="1238250"/>
          </a:xfrm>
          <a:prstGeom xmlns:a="http://schemas.openxmlformats.org/drawingml/2006/main" prst="roundRect">
            <a:avLst>
              <a:gd name="adj" fmla="val 9231"/>
            </a:avLst>
          </a:prstGeom>
          <a:solidFill xmlns:a="http://schemas.openxmlformats.org/drawingml/2006/main">
            <a:srgbClr val="F6EED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F389D83-7A3F-4811-889E-7069D57B2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4324350"/>
            <a:ext cx="85725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931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3FA228C-82A0-4271-8755-C9A8900E2C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4495800"/>
            <a:ext cx="2686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931E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7931E"/>
                </a:solidFill>
                <a:latin typeface="Aptos Display"/>
                <a:ea typeface="Aptos Display"/>
                <a:cs typeface="Aptos Display"/>
              </a:rPr>
              <a:t>RETENTION + VALUE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25DED21-CD54-4896-9BB4-B8375F0CC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4791075"/>
            <a:ext cx="26860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Klaviyo CRM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Bundler app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Subscription app</a:t>
            </a:r>
          </a:p>
        </p:txBody>
      </p:sp>
      <p:cxnSp>
        <p:nvCxnSpPr>
          <p:cNvPr id="55" name=""/>
          <p:cNvCxnSpPr>
            <a:stCxn xmlns:a="http://schemas.openxmlformats.org/drawingml/2006/main" id="8" idx="3"/>
            <a:endCxn xmlns:a="http://schemas.openxmlformats.org/drawingml/2006/main" id="6" idx="1"/>
          </p:cNvCxnSpPr>
          <p:nvPr/>
        </p:nvCxnSpPr>
        <p:spPr>
          <a:xfrm xmlns:a="http://schemas.openxmlformats.org/drawingml/2006/main">
            <a:off x="3752850" y="3095625"/>
            <a:ext cx="1009650" cy="31432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FF6B35"/>
            </a:solidFill>
            <a:prstDash val="solid"/>
          </a:ln>
        </p:spPr>
      </p:cxnSp>
      <p:cxnSp>
        <p:nvCxnSpPr>
          <p:cNvPr id="56" name=""/>
          <p:cNvCxnSpPr>
            <a:stCxn xmlns:a="http://schemas.openxmlformats.org/drawingml/2006/main" id="12" idx="3"/>
            <a:endCxn xmlns:a="http://schemas.openxmlformats.org/drawingml/2006/main" id="6" idx="1"/>
          </p:cNvCxnSpPr>
          <p:nvPr/>
        </p:nvCxnSpPr>
        <p:spPr>
          <a:xfrm xmlns:a="http://schemas.openxmlformats.org/drawingml/2006/main" flipV="1">
            <a:off x="3752850" y="3409950"/>
            <a:ext cx="1009650" cy="153352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6C5CE7"/>
            </a:solidFill>
            <a:prstDash val="solid"/>
          </a:ln>
        </p:spPr>
      </p:cxnSp>
      <p:cxnSp>
        <p:nvCxnSpPr>
          <p:cNvPr id="57" name=""/>
          <p:cNvCxnSpPr>
            <a:stCxn xmlns:a="http://schemas.openxmlformats.org/drawingml/2006/main" id="6" idx="3"/>
            <a:endCxn xmlns:a="http://schemas.openxmlformats.org/drawingml/2006/main" id="16" idx="1"/>
          </p:cNvCxnSpPr>
          <p:nvPr/>
        </p:nvCxnSpPr>
        <p:spPr>
          <a:xfrm xmlns:a="http://schemas.openxmlformats.org/drawingml/2006/main" flipV="1">
            <a:off x="7429500" y="3095625"/>
            <a:ext cx="1009650" cy="31432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E84393"/>
            </a:solidFill>
            <a:prstDash val="solid"/>
          </a:ln>
        </p:spPr>
      </p:cxnSp>
      <p:cxnSp>
        <p:nvCxnSpPr>
          <p:cNvPr id="58" name=""/>
          <p:cNvCxnSpPr>
            <a:stCxn xmlns:a="http://schemas.openxmlformats.org/drawingml/2006/main" id="6" idx="3"/>
            <a:endCxn xmlns:a="http://schemas.openxmlformats.org/drawingml/2006/main" id="20" idx="1"/>
          </p:cNvCxnSpPr>
          <p:nvPr/>
        </p:nvCxnSpPr>
        <p:spPr>
          <a:xfrm xmlns:a="http://schemas.openxmlformats.org/drawingml/2006/main">
            <a:off x="7429500" y="3409950"/>
            <a:ext cx="1009650" cy="153352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F7931E"/>
            </a:solidFill>
            <a:prstDash val="solid"/>
          </a:ln>
        </p:spPr>
      </p:cxn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82F5DF4-3B10-49F3-861E-0BAA6B8D9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4476750"/>
            <a:ext cx="2781300" cy="28575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211D2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04CA481-932C-4165-A7E6-D6A392AF4D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4505325"/>
            <a:ext cx="26289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32+ COMMERCIAL SURFACES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AF62A64-69E4-4631-8D2E-DF4C76C1C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4933950"/>
            <a:ext cx="4381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B4657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4B4657"/>
                </a:solidFill>
                <a:latin typeface="Aptos"/>
                <a:ea typeface="Aptos"/>
                <a:cs typeface="Aptos"/>
              </a:rPr>
              <a:t>One decision could ripple across acquisition cost, offer structure, stock, customer value and margin.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1AA5901-7A61-4039-BD65-996FB80DE9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38900"/>
            <a:ext cx="7239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756E7E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756E7E"/>
                </a:solidFill>
                <a:latin typeface="Aptos"/>
                <a:ea typeface="Aptos"/>
                <a:cs typeface="Aptos"/>
              </a:rPr>
              <a:t>Illustrative operating map • marketplace and platform logos intentionally omitted</a:t>
            </a:r>
          </a:p>
        </p:txBody>
      </p:sp>
    </p:spTree>
    <p:extLst>
      <p:ext uri="{BB962C8B-B14F-4D97-AF65-F5344CB8AC3E}">
        <p14:creationId xmlns:p14="http://schemas.microsoft.com/office/powerpoint/2010/main" val="1353981746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CF8F1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FC62670-C933-4B6D-95E6-8840E97F5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670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XTRADITE DIGITAL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5D80DE1-5927-4C4F-BE75-793B79F366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276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756E7E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756E7E"/>
                </a:solidFill>
                <a:latin typeface="Aptos Display"/>
                <a:ea typeface="Aptos Display"/>
                <a:cs typeface="Aptos Display"/>
              </a:rPr>
              <a:t>03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9F53299-56FA-4F55-961A-2A25FCDBF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429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MARKETPLACE ESTATE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E43ECD2-0885-403D-A1B0-600F678ED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106680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Thirteen Amazon storefronts sat inside a wider retail network.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0AD5BA9-87A6-4EBC-8B65-0739EEFFC2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10572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4B4657"/>
                </a:solidFill>
                <a:latin typeface="Aptos"/>
                <a:ea typeface="Aptos"/>
                <a:cs typeface="Aptos"/>
              </a:defRPr>
            </a:pPr>
            <a:r>
              <a:rPr sz="1425" b="0">
                <a:solidFill>
                  <a:srgbClr val="4B4657"/>
                </a:solidFill>
                <a:latin typeface="Aptos"/>
                <a:ea typeface="Aptos"/>
                <a:cs typeface="Aptos"/>
              </a:rPr>
              <a:t>Seller and Vendor operating models had to coexist while eBay and Walmart added further commercial surfaces.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2AC484D-4750-428F-9777-708BFB956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705100"/>
            <a:ext cx="2381250" cy="1390650"/>
          </a:xfrm>
          <a:prstGeom xmlns:a="http://schemas.openxmlformats.org/drawingml/2006/main" prst="roundRect">
            <a:avLst>
              <a:gd name="adj" fmla="val 8219"/>
            </a:avLst>
          </a:prstGeom>
          <a:solidFill xmlns:a="http://schemas.openxmlformats.org/drawingml/2006/main">
            <a:srgbClr val="FFF0E8"/>
          </a:solidFill>
          <a:ln xmlns:a="http://schemas.openxmlformats.org/drawingml/2006/main" w="19050">
            <a:solidFill>
              <a:srgbClr val="FF6B35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F8C6EFA-7116-41D3-AEEB-EA52C54EA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895600"/>
            <a:ext cx="1924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SELLER CENTRAL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EB4FF7B-C283-48AE-B290-BCF2D0B8B4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238500"/>
            <a:ext cx="19240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Inventory ownership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Pricing • media • fulfilment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8D1796-A79C-4132-A7AD-6EE17C5C5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14850"/>
            <a:ext cx="2381250" cy="1390650"/>
          </a:xfrm>
          <a:prstGeom xmlns:a="http://schemas.openxmlformats.org/drawingml/2006/main" prst="roundRect">
            <a:avLst>
              <a:gd name="adj" fmla="val 8219"/>
            </a:avLst>
          </a:prstGeom>
          <a:solidFill xmlns:a="http://schemas.openxmlformats.org/drawingml/2006/main">
            <a:srgbClr val="FCEAF3"/>
          </a:solidFill>
          <a:ln xmlns:a="http://schemas.openxmlformats.org/drawingml/2006/main" w="19050">
            <a:solidFill>
              <a:srgbClr val="E84393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531F374-C9D2-4F13-8135-659A978DE9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705350"/>
            <a:ext cx="1924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rPr>
              <a:t>VENDOR CENTRAL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1BD340F-B60D-4749-941B-CD9BE2CAC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048250"/>
            <a:ext cx="19240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Wholesale economics</a:t>
            </a:r>
          </a:p>
          <a:p xmlns:a="http://schemas.openxmlformats.org/drawingml/2006/main">
            <a:pPr algn="l">
              <a:def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Terms • availability • margin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03FEF52-73C5-4A34-93CC-3F9F64D65C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400300"/>
            <a:ext cx="4762500" cy="2095500"/>
          </a:xfrm>
          <a:prstGeom xmlns:a="http://schemas.openxmlformats.org/drawingml/2006/main" prst="roundRect">
            <a:avLst>
              <a:gd name="adj" fmla="val 5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CF56A2D-DE40-4784-88A3-DCE57AB6F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2533650"/>
            <a:ext cx="4229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13 AMAZON STOREFRONTS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FC98851-59A6-4BC2-B7D8-12D910DBE3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14800" y="29527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03D4146-D3F0-4963-9ABE-8E2F78EA15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14800" y="303847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A3624E-72EA-4C85-B694-F577A1C6B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95825" y="29527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034982D-0EB6-4E73-9C7E-75224F3B3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95825" y="303847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2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24D898E-E413-4C94-AA58-2FCCEB04A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29527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B882E97-7F65-4ADF-A113-87078A6D7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303847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8E0E6E8-7412-4D44-88F4-53B4C6002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7875" y="29527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2D750D3-6F3B-413D-9D8B-95568696D3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7875" y="303847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979749C-66A4-434C-9400-BC007CD63C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9527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530F888-C9BD-4DC1-AE33-33A8BBA2EA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3847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5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7D274DB-0B23-4CCE-BE49-22A58EEAD1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9925" y="29527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3641B3F-1AB5-490E-BF44-A0841265F6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9925" y="303847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6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23C60B1-26D4-4BDD-9BD1-C73D4D254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0950" y="29527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7F840A5-0A52-4CC6-9BDD-67596E8A0B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0950" y="303847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7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5AFDBA3-D87F-4A17-8DA4-1F4A8C6BE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58140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83264DF-72D0-48F4-B2FB-7445E938F9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66712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8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6DD1FE1-E600-4BE4-85CA-0E11733EDF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81575" y="358140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26A8C5E-C10F-4DAE-90D6-439C76B252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81575" y="366712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9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9D37821-B141-4587-A510-A6C934FDA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58140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0717B023-A9DB-4E5E-AE14-F74533A853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6712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10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786327D-7297-4C18-81E0-581019FAA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43625" y="358140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A01BEE6-0327-42E5-A06B-0E18CDFBB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43625" y="366712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11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D4FBEC6-2DB0-4BEC-A356-CEACD9558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358140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42415DA-ED89-4D9A-B57E-AB7439004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366712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12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16F58BA-2806-4CD8-8C86-F0AA8BC224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358140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0A82CB0B-626B-4A72-A6F7-FC554DEBBF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3667125"/>
            <a:ext cx="400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13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FDD34263-E750-4AB7-BCDC-3694D8496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2781300"/>
            <a:ext cx="2247900" cy="628650"/>
          </a:xfrm>
          <a:prstGeom xmlns:a="http://schemas.openxmlformats.org/drawingml/2006/main" prst="roundRect">
            <a:avLst>
              <a:gd name="adj" fmla="val 18182"/>
            </a:avLst>
          </a:prstGeom>
          <a:solidFill xmlns:a="http://schemas.openxmlformats.org/drawingml/2006/main">
            <a:srgbClr val="EEEB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3675651-7F42-4D3D-93C8-B7659913A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2781300"/>
            <a:ext cx="66675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C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980D0A95-05E0-4B2A-9811-6D010B43D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20200" y="2876550"/>
            <a:ext cx="19812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eBay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2E3F658E-977F-43C3-BC6A-964260198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3695700"/>
            <a:ext cx="2247900" cy="628650"/>
          </a:xfrm>
          <a:prstGeom xmlns:a="http://schemas.openxmlformats.org/drawingml/2006/main" prst="roundRect">
            <a:avLst>
              <a:gd name="adj" fmla="val 18182"/>
            </a:avLst>
          </a:prstGeom>
          <a:solidFill xmlns:a="http://schemas.openxmlformats.org/drawingml/2006/main">
            <a:srgbClr val="F6EED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7411BD3-6A92-457D-ACF7-DEF120C812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3695700"/>
            <a:ext cx="66675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931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73C19F39-4315-4BC0-A9B7-7361D6C92F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20200" y="3790950"/>
            <a:ext cx="19812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Walmart</a:t>
            </a:r>
          </a:p>
        </p:txBody>
      </p:sp>
      <p:cxnSp>
        <p:nvCxnSpPr>
          <p:cNvPr id="96" name=""/>
          <p:cNvCxnSpPr>
            <a:stCxn xmlns:a="http://schemas.openxmlformats.org/drawingml/2006/main" id="6" idx="3"/>
            <a:endCxn xmlns:a="http://schemas.openxmlformats.org/drawingml/2006/main" id="12" idx="1"/>
          </p:cNvCxnSpPr>
          <p:nvPr/>
        </p:nvCxnSpPr>
        <p:spPr>
          <a:xfrm xmlns:a="http://schemas.openxmlformats.org/drawingml/2006/main">
            <a:off x="3143250" y="3400425"/>
            <a:ext cx="571500" cy="4762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FF6B35"/>
            </a:solidFill>
            <a:prstDash val="solid"/>
          </a:ln>
        </p:spPr>
      </p:cxnSp>
      <p:cxnSp>
        <p:nvCxnSpPr>
          <p:cNvPr id="97" name=""/>
          <p:cNvCxnSpPr>
            <a:stCxn xmlns:a="http://schemas.openxmlformats.org/drawingml/2006/main" id="9" idx="3"/>
            <a:endCxn xmlns:a="http://schemas.openxmlformats.org/drawingml/2006/main" id="12" idx="1"/>
          </p:cNvCxnSpPr>
          <p:nvPr/>
        </p:nvCxnSpPr>
        <p:spPr>
          <a:xfrm xmlns:a="http://schemas.openxmlformats.org/drawingml/2006/main" flipV="1">
            <a:off x="3143250" y="3448050"/>
            <a:ext cx="571500" cy="176212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E84393"/>
            </a:solidFill>
            <a:prstDash val="solid"/>
          </a:ln>
        </p:spPr>
      </p:cxnSp>
      <p:cxnSp>
        <p:nvCxnSpPr>
          <p:cNvPr id="98" name=""/>
          <p:cNvCxnSpPr>
            <a:stCxn xmlns:a="http://schemas.openxmlformats.org/drawingml/2006/main" id="12" idx="3"/>
            <a:endCxn xmlns:a="http://schemas.openxmlformats.org/drawingml/2006/main" id="40" idx="1"/>
          </p:cNvCxnSpPr>
          <p:nvPr/>
        </p:nvCxnSpPr>
        <p:spPr>
          <a:xfrm xmlns:a="http://schemas.openxmlformats.org/drawingml/2006/main" flipV="1">
            <a:off x="8477250" y="3095625"/>
            <a:ext cx="571500" cy="35242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6C5CE7"/>
            </a:solidFill>
            <a:prstDash val="solid"/>
          </a:ln>
        </p:spPr>
      </p:cxnSp>
      <p:cxnSp>
        <p:nvCxnSpPr>
          <p:cNvPr id="99" name=""/>
          <p:cNvCxnSpPr>
            <a:stCxn xmlns:a="http://schemas.openxmlformats.org/drawingml/2006/main" id="12" idx="3"/>
            <a:endCxn xmlns:a="http://schemas.openxmlformats.org/drawingml/2006/main" id="43" idx="1"/>
          </p:cNvCxnSpPr>
          <p:nvPr/>
        </p:nvCxnSpPr>
        <p:spPr>
          <a:xfrm xmlns:a="http://schemas.openxmlformats.org/drawingml/2006/main">
            <a:off x="8477250" y="3448050"/>
            <a:ext cx="571500" cy="56197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F7931E"/>
            </a:solidFill>
            <a:prstDash val="solid"/>
          </a:ln>
        </p:spPr>
      </p:cxn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0158E899-F35B-43B5-9A9F-C242CF8D27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191250"/>
            <a:ext cx="105346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4B4657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4B4657"/>
                </a:solidFill>
                <a:latin typeface="Aptos Display"/>
                <a:ea typeface="Aptos Display"/>
                <a:cs typeface="Aptos Display"/>
              </a:rPr>
              <a:t>Shared controls: advertising ceilings • stock priorities • price integrity • contribution margin</a:t>
            </a:r>
          </a:p>
        </p:txBody>
      </p:sp>
    </p:spTree>
    <p:extLst>
      <p:ext uri="{BB962C8B-B14F-4D97-AF65-F5344CB8AC3E}">
        <p14:creationId xmlns:p14="http://schemas.microsoft.com/office/powerpoint/2010/main" val="2010310626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211D2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C7236D2-07C1-407B-92C8-06CCCF928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670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XTRADITE DIGITAL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7E9DA2D-E74C-404A-B8B9-CCEA0C61F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276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D8D0DF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D8D0DF"/>
                </a:solidFill>
                <a:latin typeface="Aptos Display"/>
                <a:ea typeface="Aptos Display"/>
                <a:cs typeface="Aptos Display"/>
              </a:rPr>
              <a:t>04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0947E02-4385-468B-90E4-3648D5E43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429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INTERDEPENDENCE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246EB90-AF76-4786-95B6-9A9409A42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106680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The vertical behaved like a flywheel: each layer fed the next.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A7203A6-A206-4E20-8537-399E08146C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10572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D8D0DF"/>
                </a:solidFill>
                <a:latin typeface="Aptos"/>
                <a:ea typeface="Aptos"/>
                <a:cs typeface="Aptos"/>
              </a:defRPr>
            </a:pPr>
            <a:r>
              <a:rPr sz="1425" b="0">
                <a:solidFill>
                  <a:srgbClr val="D8D0DF"/>
                </a:solidFill>
                <a:latin typeface="Aptos"/>
                <a:ea typeface="Aptos"/>
                <a:cs typeface="Aptos"/>
              </a:rPr>
              <a:t>Acquisition created demand; storefronts converted it; CRM, bundles and subscriptions increased customer value; performance data reshaped the next decision.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7969048-2A2B-4C7C-A4E7-B309A53BE2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800350"/>
            <a:ext cx="2190750" cy="2095500"/>
          </a:xfrm>
          <a:prstGeom xmlns:a="http://schemas.openxmlformats.org/drawingml/2006/main" prst="roundRect">
            <a:avLst>
              <a:gd name="adj" fmla="val 5455"/>
            </a:avLst>
          </a:prstGeom>
          <a:solidFill xmlns:a="http://schemas.openxmlformats.org/drawingml/2006/main">
            <a:srgbClr val="312C3E"/>
          </a:solidFill>
          <a:ln xmlns:a="http://schemas.openxmlformats.org/drawingml/2006/main" w="9525">
            <a:solidFill>
              <a:srgbClr val="4B4557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0F3EEB8-69C5-4546-B21F-47702EB7C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8003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C93DDD1-3376-4633-A7F1-DC19377D3D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48000"/>
            <a:ext cx="1809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rPr>
              <a:t>1  CREATE DEMAND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6E572DF-6202-4CAB-88CF-42FCCBCBB9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505200"/>
            <a:ext cx="18097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Google Ads</a:t>
            </a:r>
          </a:p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Meta</a:t>
            </a:r>
          </a:p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Affiliates + UGC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DEEB152-24B0-4CBC-9344-0CCD411B4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2800350"/>
            <a:ext cx="2190750" cy="2095500"/>
          </a:xfrm>
          <a:prstGeom xmlns:a="http://schemas.openxmlformats.org/drawingml/2006/main" prst="roundRect">
            <a:avLst>
              <a:gd name="adj" fmla="val 5455"/>
            </a:avLst>
          </a:prstGeom>
          <a:solidFill xmlns:a="http://schemas.openxmlformats.org/drawingml/2006/main">
            <a:srgbClr val="312C3E"/>
          </a:solidFill>
          <a:ln xmlns:a="http://schemas.openxmlformats.org/drawingml/2006/main" w="9525">
            <a:solidFill>
              <a:srgbClr val="4B4557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D41E4FB-4C8F-45AB-8E8A-719B85396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28003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3945ECF-1EA8-4A85-97B8-B0C9AE97EA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48000"/>
            <a:ext cx="1809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2  CONVERT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00FDA02-5173-4154-B857-47ECF9493F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505200"/>
            <a:ext cx="18097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Amazon estate</a:t>
            </a:r>
          </a:p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eBay + Walmart</a:t>
            </a:r>
          </a:p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Shopify routes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3D07C9E-B405-4F63-838D-370EA97B7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800350"/>
            <a:ext cx="2190750" cy="2095500"/>
          </a:xfrm>
          <a:prstGeom xmlns:a="http://schemas.openxmlformats.org/drawingml/2006/main" prst="roundRect">
            <a:avLst>
              <a:gd name="adj" fmla="val 5455"/>
            </a:avLst>
          </a:prstGeom>
          <a:solidFill xmlns:a="http://schemas.openxmlformats.org/drawingml/2006/main">
            <a:srgbClr val="312C3E"/>
          </a:solidFill>
          <a:ln xmlns:a="http://schemas.openxmlformats.org/drawingml/2006/main" w="9525">
            <a:solidFill>
              <a:srgbClr val="4B4557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EB40C0A-C077-4D7A-AC04-D2ABB4C50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8003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931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E34632C-885C-4AA8-B02C-2387C78E9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048000"/>
            <a:ext cx="1809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7931E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F7931E"/>
                </a:solidFill>
                <a:latin typeface="Aptos Display"/>
                <a:ea typeface="Aptos Display"/>
                <a:cs typeface="Aptos Display"/>
              </a:rPr>
              <a:t>3  GROW VALUE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81FED56-F3F9-4EFC-AD4E-078685717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505200"/>
            <a:ext cx="18097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Klaviyo CRM</a:t>
            </a:r>
          </a:p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Bundles</a:t>
            </a:r>
          </a:p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Subscriptions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86D714F-E046-42B5-A8DA-0AC911C74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86800" y="2800350"/>
            <a:ext cx="2190750" cy="2095500"/>
          </a:xfrm>
          <a:prstGeom xmlns:a="http://schemas.openxmlformats.org/drawingml/2006/main" prst="roundRect">
            <a:avLst>
              <a:gd name="adj" fmla="val 5455"/>
            </a:avLst>
          </a:prstGeom>
          <a:solidFill xmlns:a="http://schemas.openxmlformats.org/drawingml/2006/main">
            <a:srgbClr val="312C3E"/>
          </a:solidFill>
          <a:ln xmlns:a="http://schemas.openxmlformats.org/drawingml/2006/main" w="9525">
            <a:solidFill>
              <a:srgbClr val="4B4557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055ADBF-04BC-4635-BF99-413ABD2C47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86800" y="28003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C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07E84EC-B935-4A22-9B4F-F3A025F6D7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3048000"/>
            <a:ext cx="1809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rPr>
              <a:t>4  LEARN + REBALANCE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8A04F85-06F7-4B7B-BFB3-76DEE7D6E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3505200"/>
            <a:ext cx="18097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TACoS</a:t>
            </a:r>
          </a:p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Margin</a:t>
            </a:r>
          </a:p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Stock + offer data</a:t>
            </a:r>
          </a:p>
        </p:txBody>
      </p:sp>
      <p:cxnSp>
        <p:nvCxnSpPr>
          <p:cNvPr id="50" name=""/>
          <p:cNvCxnSpPr>
            <a:stCxn xmlns:a="http://schemas.openxmlformats.org/drawingml/2006/main" id="6" idx="3"/>
            <a:endCxn xmlns:a="http://schemas.openxmlformats.org/drawingml/2006/main" id="10" idx="1"/>
          </p:cNvCxnSpPr>
          <p:nvPr/>
        </p:nvCxnSpPr>
        <p:spPr>
          <a:xfrm xmlns:a="http://schemas.openxmlformats.org/drawingml/2006/main">
            <a:off x="2876550" y="3848100"/>
            <a:ext cx="476250" cy="0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rgbClr val="FF6B35"/>
            </a:solidFill>
            <a:prstDash val="solid"/>
            <a:tailEnd type="arrow" w="sm" len="sm"/>
          </a:ln>
        </p:spPr>
      </p:cxnSp>
      <p:cxnSp>
        <p:nvCxnSpPr>
          <p:cNvPr id="51" name=""/>
          <p:cNvCxnSpPr>
            <a:stCxn xmlns:a="http://schemas.openxmlformats.org/drawingml/2006/main" id="10" idx="3"/>
            <a:endCxn xmlns:a="http://schemas.openxmlformats.org/drawingml/2006/main" id="14" idx="1"/>
          </p:cNvCxnSpPr>
          <p:nvPr/>
        </p:nvCxnSpPr>
        <p:spPr>
          <a:xfrm xmlns:a="http://schemas.openxmlformats.org/drawingml/2006/main">
            <a:off x="5543550" y="3848100"/>
            <a:ext cx="476250" cy="0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rgbClr val="F7931E"/>
            </a:solidFill>
            <a:prstDash val="solid"/>
            <a:tailEnd type="arrow" w="sm" len="sm"/>
          </a:ln>
        </p:spPr>
      </p:cxnSp>
      <p:cxnSp>
        <p:nvCxnSpPr>
          <p:cNvPr id="52" name=""/>
          <p:cNvCxnSpPr>
            <a:stCxn xmlns:a="http://schemas.openxmlformats.org/drawingml/2006/main" id="14" idx="3"/>
            <a:endCxn xmlns:a="http://schemas.openxmlformats.org/drawingml/2006/main" id="18" idx="1"/>
          </p:cNvCxnSpPr>
          <p:nvPr/>
        </p:nvCxnSpPr>
        <p:spPr>
          <a:xfrm xmlns:a="http://schemas.openxmlformats.org/drawingml/2006/main">
            <a:off x="8210550" y="3848100"/>
            <a:ext cx="476250" cy="0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rgbClr val="6C5CE7"/>
            </a:solidFill>
            <a:prstDash val="solid"/>
            <a:tailEnd type="arrow" w="sm" len="sm"/>
          </a:ln>
        </p:spPr>
      </p:cxnSp>
      <p:cxnSp>
        <p:nvCxnSpPr>
          <p:cNvPr id="53" name=""/>
          <p:cNvCxnSpPr>
            <a:stCxn xmlns:a="http://schemas.openxmlformats.org/drawingml/2006/main" id="18" idx="2"/>
            <a:endCxn xmlns:a="http://schemas.openxmlformats.org/drawingml/2006/main" id="6" idx="2"/>
          </p:cNvCxnSpPr>
          <p:nvPr/>
        </p:nvCxnSpPr>
        <p:spPr>
          <a:xfrm xmlns:a="http://schemas.openxmlformats.org/drawingml/2006/main" flipH="1">
            <a:off x="1781175" y="4895850"/>
            <a:ext cx="8001000" cy="0"/>
          </a:xfrm>
          <a:prstGeom xmlns:a="http://schemas.openxmlformats.org/drawingml/2006/main" prst="curvedConnector2">
            <a:avLst/>
          </a:prstGeom>
          <a:ln xmlns:a="http://schemas.openxmlformats.org/drawingml/2006/main" w="19050">
            <a:solidFill>
              <a:srgbClr val="6C5CE7"/>
            </a:solidFill>
            <a:prstDash val="dash"/>
            <a:tailEnd type="arrow" w="sm" len="sm"/>
          </a:ln>
        </p:spPr>
      </p:cxn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D92F46A-6BBE-478C-B935-B64ED68A5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5429250"/>
            <a:ext cx="228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AFA7B5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AFA7B5"/>
                </a:solidFill>
                <a:latin typeface="Aptos Display"/>
                <a:ea typeface="Aptos Display"/>
                <a:cs typeface="Aptos Display"/>
              </a:rPr>
              <a:t>FEEDBACK LOOP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509E9EB-E3BC-49DE-AD44-9C21F303B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5981700"/>
            <a:ext cx="3657600" cy="28575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C18E76C-8CD9-4D14-B257-08BF46F87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6010275"/>
            <a:ext cx="3505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NO LAYER OPTIMISED IN ISOLATION</a:t>
            </a:r>
          </a:p>
        </p:txBody>
      </p:sp>
    </p:spTree>
    <p:extLst>
      <p:ext uri="{BB962C8B-B14F-4D97-AF65-F5344CB8AC3E}">
        <p14:creationId xmlns:p14="http://schemas.microsoft.com/office/powerpoint/2010/main" val="1991324834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CF8F1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B59A3AF-F5DC-4692-B13D-B410D6CBA8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670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XTRADITE DIGITAL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5A026FF-DE74-405E-B640-02391988A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276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756E7E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756E7E"/>
                </a:solidFill>
                <a:latin typeface="Aptos Display"/>
                <a:ea typeface="Aptos Display"/>
                <a:cs typeface="Aptos Display"/>
              </a:rPr>
              <a:t>05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BB6171A-2662-4E04-BC3A-C7CFA4E14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429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INTERNATIONAL EXECUTION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8A43DD0-53C8-4770-897C-68E6AF690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106680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A 36-SKU launch multiplied into ten markets and seven languages.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F9C45E4-837D-413B-B8D6-21B683995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10572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4B4657"/>
                </a:solidFill>
                <a:latin typeface="Aptos"/>
                <a:ea typeface="Aptos"/>
                <a:cs typeface="Aptos"/>
              </a:defRPr>
            </a:pPr>
            <a:r>
              <a:rPr sz="1425" b="0">
                <a:solidFill>
                  <a:srgbClr val="4B4657"/>
                </a:solidFill>
                <a:latin typeface="Aptos"/>
                <a:ea typeface="Aptos"/>
                <a:cs typeface="Aptos"/>
              </a:rPr>
              <a:t>The visible launch was the output; underneath sat product data, content, localisation, availability, media and marketplace readiness.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AC324A6-38AD-4C0A-B395-9362394FD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76550"/>
            <a:ext cx="1809750" cy="120015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211D2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2F5C89E-CDAD-4352-8CF0-5EE862BD8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000375"/>
            <a:ext cx="142875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34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34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36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3A10E8C-0DF9-4AA0-9671-CE495367F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543300"/>
            <a:ext cx="14287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SKUs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057FCAE-E466-4F29-A492-781F167A1E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2609850"/>
            <a:ext cx="219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0E8"/>
          </a:solidFill>
          <a:ln xmlns:a="http://schemas.openxmlformats.org/drawingml/2006/main" w="19050">
            <a:solidFill>
              <a:srgbClr val="FF6B35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019AEE6-6C7C-47C1-B28A-A4C45379F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2876550"/>
            <a:ext cx="17335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10 MARKETS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36CE457-6EA4-4567-9841-8AAADD48E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4171950"/>
            <a:ext cx="219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EEEBFF"/>
          </a:solidFill>
          <a:ln xmlns:a="http://schemas.openxmlformats.org/drawingml/2006/main" w="19050">
            <a:solidFill>
              <a:srgbClr val="6C5CE7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C7DD239-936C-4FEC-B85A-5D60C7E630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4438650"/>
            <a:ext cx="17335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rPr>
              <a:t>7 LANGUAGES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8B3D33F-B3A8-4BEE-94D2-3FB1ADDA3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181350"/>
            <a:ext cx="2343150" cy="12573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211D2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6FAB334-C60B-4125-A3C9-73382DA23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429000"/>
            <a:ext cx="18859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9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COORDINATED</a:t>
            </a:r>
          </a:p>
          <a:p xmlns:a="http://schemas.openxmlformats.org/drawingml/2006/main">
            <a:pPr algn="ctr">
              <a:defRPr sz="19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9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GO-LIVE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BF827F8-D55F-4F1E-A996-067178961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2324100"/>
            <a:ext cx="1676400" cy="419100"/>
          </a:xfrm>
          <a:prstGeom xmlns:a="http://schemas.openxmlformats.org/drawingml/2006/main" prst="roundRect">
            <a:avLst>
              <a:gd name="adj" fmla="val 2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DFF8A6A-5D14-4586-B42F-0D49D8F2C2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2324100"/>
            <a:ext cx="66675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42A3627-8053-4F61-AD4C-C2430C966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600" y="2419350"/>
            <a:ext cx="14097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Product data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6E461A1-2C5C-4238-B2A7-6636F7056E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2933700"/>
            <a:ext cx="1676400" cy="419100"/>
          </a:xfrm>
          <a:prstGeom xmlns:a="http://schemas.openxmlformats.org/drawingml/2006/main" prst="roundRect">
            <a:avLst>
              <a:gd name="adj" fmla="val 2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07569F4-1323-4347-840A-17FC4F9D0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2933700"/>
            <a:ext cx="66675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C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3AAAD22-FF83-4DA2-B9A3-23E87F43E2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600" y="3028950"/>
            <a:ext cx="14097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Content assets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2EB028C-F921-41A9-812D-F84C2EA04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3543300"/>
            <a:ext cx="1676400" cy="419100"/>
          </a:xfrm>
          <a:prstGeom xmlns:a="http://schemas.openxmlformats.org/drawingml/2006/main" prst="roundRect">
            <a:avLst>
              <a:gd name="adj" fmla="val 2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512CFE1-01B9-49A3-B20A-EB87642912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3543300"/>
            <a:ext cx="66675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3BAA42C-BF88-445A-93B1-05C600576D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600" y="3638550"/>
            <a:ext cx="14097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Localisation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991D96-90A8-4C22-A69D-B74E2C736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4152900"/>
            <a:ext cx="1676400" cy="419100"/>
          </a:xfrm>
          <a:prstGeom xmlns:a="http://schemas.openxmlformats.org/drawingml/2006/main" prst="roundRect">
            <a:avLst>
              <a:gd name="adj" fmla="val 2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FB1B47E-6396-439F-B7BE-E20689B77A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4152900"/>
            <a:ext cx="66675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C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2BA1BAD-3AB6-4BE8-94B5-5C6C0D416F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600" y="4248150"/>
            <a:ext cx="14097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Inventory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5BD3280-6318-411A-8C24-94B5FE2E1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4762500"/>
            <a:ext cx="1676400" cy="419100"/>
          </a:xfrm>
          <a:prstGeom xmlns:a="http://schemas.openxmlformats.org/drawingml/2006/main" prst="roundRect">
            <a:avLst>
              <a:gd name="adj" fmla="val 2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CA817F6-9C1F-420D-83C5-65A025DFE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4762500"/>
            <a:ext cx="66675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DDAFDD0-B090-4076-9BAA-A187CFD7C1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600" y="4857750"/>
            <a:ext cx="14097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Media readiness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B0C6AA7-D872-4575-BE79-6DD04C0B9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72100"/>
            <a:ext cx="1676400" cy="419100"/>
          </a:xfrm>
          <a:prstGeom xmlns:a="http://schemas.openxmlformats.org/drawingml/2006/main" prst="roundRect">
            <a:avLst>
              <a:gd name="adj" fmla="val 2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84B86BB-DF78-4020-8EEA-571B81D5C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72100"/>
            <a:ext cx="66675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C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79BF125-D299-4CDC-9FE2-40A3593AD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600" y="5467350"/>
            <a:ext cx="14097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Offer logic</a:t>
            </a:r>
          </a:p>
        </p:txBody>
      </p:sp>
      <p:cxnSp>
        <p:nvCxnSpPr>
          <p:cNvPr id="81" name=""/>
          <p:cNvCxnSpPr>
            <a:stCxn xmlns:a="http://schemas.openxmlformats.org/drawingml/2006/main" id="6" idx="3"/>
            <a:endCxn xmlns:a="http://schemas.openxmlformats.org/drawingml/2006/main" id="15" idx="1"/>
          </p:cNvCxnSpPr>
          <p:nvPr/>
        </p:nvCxnSpPr>
        <p:spPr>
          <a:xfrm xmlns:a="http://schemas.openxmlformats.org/drawingml/2006/main" flipV="1">
            <a:off x="2419350" y="2533650"/>
            <a:ext cx="304800" cy="942975"/>
          </a:xfrm>
          <a:prstGeom xmlns:a="http://schemas.openxmlformats.org/drawingml/2006/main" prst="straightConnector1">
            <a:avLst/>
          </a:prstGeom>
          <a:ln xmlns:a="http://schemas.openxmlformats.org/drawingml/2006/main" w="15240">
            <a:solidFill>
              <a:srgbClr val="FF6B35"/>
            </a:solidFill>
            <a:prstDash val="solid"/>
          </a:ln>
        </p:spPr>
      </p:cxnSp>
      <p:cxnSp>
        <p:nvCxnSpPr>
          <p:cNvPr id="82" name=""/>
          <p:cNvCxnSpPr>
            <a:stCxn xmlns:a="http://schemas.openxmlformats.org/drawingml/2006/main" id="6" idx="3"/>
            <a:endCxn xmlns:a="http://schemas.openxmlformats.org/drawingml/2006/main" id="18" idx="1"/>
          </p:cNvCxnSpPr>
          <p:nvPr/>
        </p:nvCxnSpPr>
        <p:spPr>
          <a:xfrm xmlns:a="http://schemas.openxmlformats.org/drawingml/2006/main" flipV="1">
            <a:off x="2419350" y="3143250"/>
            <a:ext cx="304800" cy="333375"/>
          </a:xfrm>
          <a:prstGeom xmlns:a="http://schemas.openxmlformats.org/drawingml/2006/main" prst="straightConnector1">
            <a:avLst/>
          </a:prstGeom>
          <a:ln xmlns:a="http://schemas.openxmlformats.org/drawingml/2006/main" w="15240">
            <a:solidFill>
              <a:srgbClr val="6C5CE7"/>
            </a:solidFill>
            <a:prstDash val="solid"/>
          </a:ln>
        </p:spPr>
      </p:cxnSp>
      <p:cxnSp>
        <p:nvCxnSpPr>
          <p:cNvPr id="83" name=""/>
          <p:cNvCxnSpPr>
            <a:stCxn xmlns:a="http://schemas.openxmlformats.org/drawingml/2006/main" id="6" idx="3"/>
            <a:endCxn xmlns:a="http://schemas.openxmlformats.org/drawingml/2006/main" id="21" idx="1"/>
          </p:cNvCxnSpPr>
          <p:nvPr/>
        </p:nvCxnSpPr>
        <p:spPr>
          <a:xfrm xmlns:a="http://schemas.openxmlformats.org/drawingml/2006/main">
            <a:off x="2419350" y="3476625"/>
            <a:ext cx="304800" cy="276225"/>
          </a:xfrm>
          <a:prstGeom xmlns:a="http://schemas.openxmlformats.org/drawingml/2006/main" prst="straightConnector1">
            <a:avLst/>
          </a:prstGeom>
          <a:ln xmlns:a="http://schemas.openxmlformats.org/drawingml/2006/main" w="15240">
            <a:solidFill>
              <a:srgbClr val="FF6B35"/>
            </a:solidFill>
            <a:prstDash val="solid"/>
          </a:ln>
        </p:spPr>
      </p:cxnSp>
      <p:cxnSp>
        <p:nvCxnSpPr>
          <p:cNvPr id="84" name=""/>
          <p:cNvCxnSpPr>
            <a:stCxn xmlns:a="http://schemas.openxmlformats.org/drawingml/2006/main" id="6" idx="3"/>
            <a:endCxn xmlns:a="http://schemas.openxmlformats.org/drawingml/2006/main" id="24" idx="1"/>
          </p:cNvCxnSpPr>
          <p:nvPr/>
        </p:nvCxnSpPr>
        <p:spPr>
          <a:xfrm xmlns:a="http://schemas.openxmlformats.org/drawingml/2006/main">
            <a:off x="2419350" y="3476625"/>
            <a:ext cx="304800" cy="885825"/>
          </a:xfrm>
          <a:prstGeom xmlns:a="http://schemas.openxmlformats.org/drawingml/2006/main" prst="straightConnector1">
            <a:avLst/>
          </a:prstGeom>
          <a:ln xmlns:a="http://schemas.openxmlformats.org/drawingml/2006/main" w="15240">
            <a:solidFill>
              <a:srgbClr val="6C5CE7"/>
            </a:solidFill>
            <a:prstDash val="solid"/>
          </a:ln>
        </p:spPr>
      </p:cxnSp>
      <p:cxnSp>
        <p:nvCxnSpPr>
          <p:cNvPr id="85" name=""/>
          <p:cNvCxnSpPr>
            <a:stCxn xmlns:a="http://schemas.openxmlformats.org/drawingml/2006/main" id="6" idx="3"/>
            <a:endCxn xmlns:a="http://schemas.openxmlformats.org/drawingml/2006/main" id="27" idx="1"/>
          </p:cNvCxnSpPr>
          <p:nvPr/>
        </p:nvCxnSpPr>
        <p:spPr>
          <a:xfrm xmlns:a="http://schemas.openxmlformats.org/drawingml/2006/main">
            <a:off x="2419350" y="3476625"/>
            <a:ext cx="304800" cy="1495425"/>
          </a:xfrm>
          <a:prstGeom xmlns:a="http://schemas.openxmlformats.org/drawingml/2006/main" prst="straightConnector1">
            <a:avLst/>
          </a:prstGeom>
          <a:ln xmlns:a="http://schemas.openxmlformats.org/drawingml/2006/main" w="15240">
            <a:solidFill>
              <a:srgbClr val="FF6B35"/>
            </a:solidFill>
            <a:prstDash val="solid"/>
          </a:ln>
        </p:spPr>
      </p:cxnSp>
      <p:cxnSp>
        <p:nvCxnSpPr>
          <p:cNvPr id="86" name=""/>
          <p:cNvCxnSpPr>
            <a:stCxn xmlns:a="http://schemas.openxmlformats.org/drawingml/2006/main" id="6" idx="3"/>
            <a:endCxn xmlns:a="http://schemas.openxmlformats.org/drawingml/2006/main" id="30" idx="1"/>
          </p:cNvCxnSpPr>
          <p:nvPr/>
        </p:nvCxnSpPr>
        <p:spPr>
          <a:xfrm xmlns:a="http://schemas.openxmlformats.org/drawingml/2006/main">
            <a:off x="2419350" y="3476625"/>
            <a:ext cx="304800" cy="2105025"/>
          </a:xfrm>
          <a:prstGeom xmlns:a="http://schemas.openxmlformats.org/drawingml/2006/main" prst="straightConnector1">
            <a:avLst/>
          </a:prstGeom>
          <a:ln xmlns:a="http://schemas.openxmlformats.org/drawingml/2006/main" w="15240">
            <a:solidFill>
              <a:srgbClr val="6C5CE7"/>
            </a:solidFill>
            <a:prstDash val="solid"/>
          </a:ln>
        </p:spPr>
      </p:cxnSp>
      <p:cxnSp>
        <p:nvCxnSpPr>
          <p:cNvPr id="87" name=""/>
          <p:cNvCxnSpPr>
            <a:stCxn xmlns:a="http://schemas.openxmlformats.org/drawingml/2006/main" id="15" idx="3"/>
            <a:endCxn xmlns:a="http://schemas.openxmlformats.org/drawingml/2006/main" id="9" idx="1"/>
          </p:cNvCxnSpPr>
          <p:nvPr/>
        </p:nvCxnSpPr>
        <p:spPr>
          <a:xfrm xmlns:a="http://schemas.openxmlformats.org/drawingml/2006/main">
            <a:off x="4400550" y="2533650"/>
            <a:ext cx="552450" cy="51435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14288">
            <a:solidFill>
              <a:srgbClr val="FF6B35"/>
            </a:solidFill>
            <a:prstDash val="solid"/>
          </a:ln>
        </p:spPr>
      </p:cxnSp>
      <p:cxnSp>
        <p:nvCxnSpPr>
          <p:cNvPr id="88" name=""/>
          <p:cNvCxnSpPr>
            <a:stCxn xmlns:a="http://schemas.openxmlformats.org/drawingml/2006/main" id="18" idx="3"/>
            <a:endCxn xmlns:a="http://schemas.openxmlformats.org/drawingml/2006/main" id="9" idx="1"/>
          </p:cNvCxnSpPr>
          <p:nvPr/>
        </p:nvCxnSpPr>
        <p:spPr>
          <a:xfrm xmlns:a="http://schemas.openxmlformats.org/drawingml/2006/main" flipV="1">
            <a:off x="4400550" y="3048000"/>
            <a:ext cx="552450" cy="9525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14288">
            <a:solidFill>
              <a:srgbClr val="FF6B35"/>
            </a:solidFill>
            <a:prstDash val="solid"/>
          </a:ln>
        </p:spPr>
      </p:cxnSp>
      <p:cxnSp>
        <p:nvCxnSpPr>
          <p:cNvPr id="89" name=""/>
          <p:cNvCxnSpPr>
            <a:stCxn xmlns:a="http://schemas.openxmlformats.org/drawingml/2006/main" id="21" idx="3"/>
            <a:endCxn xmlns:a="http://schemas.openxmlformats.org/drawingml/2006/main" id="9" idx="1"/>
          </p:cNvCxnSpPr>
          <p:nvPr/>
        </p:nvCxnSpPr>
        <p:spPr>
          <a:xfrm xmlns:a="http://schemas.openxmlformats.org/drawingml/2006/main" flipV="1">
            <a:off x="4400550" y="3048000"/>
            <a:ext cx="552450" cy="70485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14288">
            <a:solidFill>
              <a:srgbClr val="FF6B35"/>
            </a:solidFill>
            <a:prstDash val="solid"/>
          </a:ln>
        </p:spPr>
      </p:cxnSp>
      <p:cxnSp>
        <p:nvCxnSpPr>
          <p:cNvPr id="90" name=""/>
          <p:cNvCxnSpPr>
            <a:stCxn xmlns:a="http://schemas.openxmlformats.org/drawingml/2006/main" id="24" idx="3"/>
            <a:endCxn xmlns:a="http://schemas.openxmlformats.org/drawingml/2006/main" id="11" idx="1"/>
          </p:cNvCxnSpPr>
          <p:nvPr/>
        </p:nvCxnSpPr>
        <p:spPr>
          <a:xfrm xmlns:a="http://schemas.openxmlformats.org/drawingml/2006/main">
            <a:off x="4400550" y="4362450"/>
            <a:ext cx="552450" cy="24765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14288">
            <a:solidFill>
              <a:srgbClr val="6C5CE7"/>
            </a:solidFill>
            <a:prstDash val="solid"/>
          </a:ln>
        </p:spPr>
      </p:cxnSp>
      <p:cxnSp>
        <p:nvCxnSpPr>
          <p:cNvPr id="91" name=""/>
          <p:cNvCxnSpPr>
            <a:stCxn xmlns:a="http://schemas.openxmlformats.org/drawingml/2006/main" id="27" idx="3"/>
            <a:endCxn xmlns:a="http://schemas.openxmlformats.org/drawingml/2006/main" id="11" idx="1"/>
          </p:cNvCxnSpPr>
          <p:nvPr/>
        </p:nvCxnSpPr>
        <p:spPr>
          <a:xfrm xmlns:a="http://schemas.openxmlformats.org/drawingml/2006/main" flipV="1">
            <a:off x="4400550" y="4610100"/>
            <a:ext cx="552450" cy="36195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14288">
            <a:solidFill>
              <a:srgbClr val="6C5CE7"/>
            </a:solidFill>
            <a:prstDash val="solid"/>
          </a:ln>
        </p:spPr>
      </p:cxnSp>
      <p:cxnSp>
        <p:nvCxnSpPr>
          <p:cNvPr id="92" name=""/>
          <p:cNvCxnSpPr>
            <a:stCxn xmlns:a="http://schemas.openxmlformats.org/drawingml/2006/main" id="30" idx="3"/>
            <a:endCxn xmlns:a="http://schemas.openxmlformats.org/drawingml/2006/main" id="11" idx="1"/>
          </p:cNvCxnSpPr>
          <p:nvPr/>
        </p:nvCxnSpPr>
        <p:spPr>
          <a:xfrm xmlns:a="http://schemas.openxmlformats.org/drawingml/2006/main" flipV="1">
            <a:off x="4400550" y="4610100"/>
            <a:ext cx="552450" cy="97155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14288">
            <a:solidFill>
              <a:srgbClr val="6C5CE7"/>
            </a:solidFill>
            <a:prstDash val="solid"/>
          </a:ln>
        </p:spPr>
      </p:cxnSp>
      <p:cxnSp>
        <p:nvCxnSpPr>
          <p:cNvPr id="93" name=""/>
          <p:cNvCxnSpPr>
            <a:stCxn xmlns:a="http://schemas.openxmlformats.org/drawingml/2006/main" id="9" idx="3"/>
            <a:endCxn xmlns:a="http://schemas.openxmlformats.org/drawingml/2006/main" id="13" idx="1"/>
          </p:cNvCxnSpPr>
          <p:nvPr/>
        </p:nvCxnSpPr>
        <p:spPr>
          <a:xfrm xmlns:a="http://schemas.openxmlformats.org/drawingml/2006/main">
            <a:off x="7143750" y="3048000"/>
            <a:ext cx="2095500" cy="76200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FF6B35"/>
            </a:solidFill>
            <a:prstDash val="solid"/>
            <a:tailEnd type="arrow" w="sm" len="sm"/>
          </a:ln>
        </p:spPr>
      </p:cxnSp>
      <p:cxnSp>
        <p:nvCxnSpPr>
          <p:cNvPr id="94" name=""/>
          <p:cNvCxnSpPr>
            <a:stCxn xmlns:a="http://schemas.openxmlformats.org/drawingml/2006/main" id="11" idx="3"/>
            <a:endCxn xmlns:a="http://schemas.openxmlformats.org/drawingml/2006/main" id="13" idx="1"/>
          </p:cNvCxnSpPr>
          <p:nvPr/>
        </p:nvCxnSpPr>
        <p:spPr>
          <a:xfrm xmlns:a="http://schemas.openxmlformats.org/drawingml/2006/main" flipV="1">
            <a:off x="7143750" y="3810000"/>
            <a:ext cx="2095500" cy="80010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8575">
            <a:solidFill>
              <a:srgbClr val="6C5CE7"/>
            </a:solidFill>
            <a:prstDash val="solid"/>
            <a:tailEnd type="arrow" w="sm" len="sm"/>
          </a:ln>
        </p:spPr>
      </p:cxn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D4B222DC-6A77-49A3-B433-A5CD4381C6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5657850"/>
            <a:ext cx="5010150" cy="28575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C14D818A-CA30-423A-8630-354494FAF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48450" y="5686425"/>
            <a:ext cx="4857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MAJORITY OF ONE REGION’S WEEKLY REVENUE WITHIN 8 WEEKS</a:t>
            </a:r>
          </a:p>
        </p:txBody>
      </p:sp>
    </p:spTree>
    <p:extLst>
      <p:ext uri="{BB962C8B-B14F-4D97-AF65-F5344CB8AC3E}">
        <p14:creationId xmlns:p14="http://schemas.microsoft.com/office/powerpoint/2010/main" val="1747658705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CF8F1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7E1A19A-1A36-458E-A22C-37211F20F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670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XTRADITE DIGITAL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24C3FA0-6861-4946-8390-DC6415331D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276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756E7E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756E7E"/>
                </a:solidFill>
                <a:latin typeface="Aptos Display"/>
                <a:ea typeface="Aptos Display"/>
                <a:cs typeface="Aptos Display"/>
              </a:rPr>
              <a:t>06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DBE44FA-E98E-45C0-88A6-177928D04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429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COMMERCIAL CONTROL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4DE616B-B3A4-4A1E-99CC-CD7000F33F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106680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Growth was governed by margin, not channel vanity metrics.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08D44DC-DC02-4C15-AB3E-A41F9D411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10572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4B4657"/>
                </a:solidFill>
                <a:latin typeface="Aptos"/>
                <a:ea typeface="Aptos"/>
                <a:cs typeface="Aptos"/>
              </a:defRPr>
            </a:pPr>
            <a:r>
              <a:rPr sz="1425" b="0">
                <a:solidFill>
                  <a:srgbClr val="4B4657"/>
                </a:solidFill>
                <a:latin typeface="Aptos"/>
                <a:ea typeface="Aptos"/>
                <a:cs typeface="Aptos"/>
              </a:rPr>
              <a:t>A single planning logic connected advertising ceilings, product-line economics, seasonal offers and a hard margin stop.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467BF76-BF2C-4E5C-9EE6-FD9986EDD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3124200"/>
            <a:ext cx="2381250" cy="1352550"/>
          </a:xfrm>
          <a:prstGeom xmlns:a="http://schemas.openxmlformats.org/drawingml/2006/main" prst="roundRect">
            <a:avLst>
              <a:gd name="adj" fmla="val 8451"/>
            </a:avLst>
          </a:prstGeom>
          <a:solidFill xmlns:a="http://schemas.openxmlformats.org/drawingml/2006/main">
            <a:srgbClr val="211D2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020DB0B-9E53-4F6B-AF66-BC80AC7C00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3381375"/>
            <a:ext cx="18478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MARGIN</a:t>
            </a:r>
          </a:p>
          <a:p xmlns:a="http://schemas.openxmlformats.org/drawingml/2006/main">
            <a:pPr algn="ctr">
              <a:def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PROTECTION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A03A290-BF99-437B-BB9B-80F9F7DBA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552700"/>
            <a:ext cx="34290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EAAFBAA-4EBD-4011-ACD5-FF5B314BB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552700"/>
            <a:ext cx="66675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2EF6268-4895-4D88-9465-2617BA915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647950"/>
            <a:ext cx="31623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2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PER-LINE AD CEILINGS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1676368-A16C-4250-9D6B-C70F57421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990850"/>
            <a:ext cx="30861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4B465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4B4657"/>
                </a:solidFill>
                <a:latin typeface="Aptos"/>
                <a:ea typeface="Aptos"/>
                <a:cs typeface="Aptos"/>
              </a:rPr>
              <a:t>Spend constrained by product economics</a:t>
            </a:r>
          </a:p>
        </p:txBody>
      </p:sp>
      <p:cxnSp>
        <p:nvCxnSpPr>
          <p:cNvPr id="47" name=""/>
          <p:cNvCxnSpPr>
            <a:stCxn xmlns:a="http://schemas.openxmlformats.org/drawingml/2006/main" id="8" idx="3"/>
            <a:endCxn xmlns:a="http://schemas.openxmlformats.org/drawingml/2006/main" id="6" idx="1"/>
          </p:cNvCxnSpPr>
          <p:nvPr/>
        </p:nvCxnSpPr>
        <p:spPr>
          <a:xfrm xmlns:a="http://schemas.openxmlformats.org/drawingml/2006/main">
            <a:off x="4038600" y="2943225"/>
            <a:ext cx="914400" cy="85725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3813">
            <a:solidFill>
              <a:srgbClr val="FF6B35"/>
            </a:solidFill>
            <a:prstDash val="solid"/>
          </a:ln>
        </p:spPr>
      </p:cxn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E499AEE-D7B1-43A3-911B-F9072124F9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38550"/>
            <a:ext cx="34290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7CA1FA6-0817-4BE4-AB5D-CE52899DB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38550"/>
            <a:ext cx="66675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439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353194D-1BBE-409F-AA19-F6CE044451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33800"/>
            <a:ext cx="31623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2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NET-MARGIN KILL SWITCH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5E0366-8093-4EB0-8EA5-63A681FD2C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076700"/>
            <a:ext cx="30861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4B465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4B4657"/>
                </a:solidFill>
                <a:latin typeface="Aptos"/>
                <a:ea typeface="Aptos"/>
                <a:cs typeface="Aptos"/>
              </a:rPr>
              <a:t>Stop activity when profitability breaks</a:t>
            </a:r>
          </a:p>
        </p:txBody>
      </p:sp>
      <p:cxnSp>
        <p:nvCxnSpPr>
          <p:cNvPr id="52" name=""/>
          <p:cNvCxnSpPr>
            <a:stCxn xmlns:a="http://schemas.openxmlformats.org/drawingml/2006/main" id="13" idx="3"/>
            <a:endCxn xmlns:a="http://schemas.openxmlformats.org/drawingml/2006/main" id="6" idx="1"/>
          </p:cNvCxnSpPr>
          <p:nvPr/>
        </p:nvCxnSpPr>
        <p:spPr>
          <a:xfrm xmlns:a="http://schemas.openxmlformats.org/drawingml/2006/main" flipV="1">
            <a:off x="4038600" y="3800475"/>
            <a:ext cx="914400" cy="22860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3813">
            <a:solidFill>
              <a:srgbClr val="E84393"/>
            </a:solidFill>
            <a:prstDash val="solid"/>
          </a:ln>
        </p:spPr>
      </p:cxn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9DEEF18-B4E5-4016-A91B-838B67EBC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724400"/>
            <a:ext cx="34290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070AF9D-FE38-4439-BB26-0374B093E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724400"/>
            <a:ext cx="66675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5C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E2F6CDB-5E5A-4BB1-9861-54DCE04D5F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819650"/>
            <a:ext cx="31623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20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NO-MARKDOWN SEASONAL PLAN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1647151-0775-42D6-8B05-379FB806C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62550"/>
            <a:ext cx="30861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4B465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4B4657"/>
                </a:solidFill>
                <a:latin typeface="Aptos"/>
                <a:ea typeface="Aptos"/>
                <a:cs typeface="Aptos"/>
              </a:rPr>
              <a:t>Protect price integrity through peak</a:t>
            </a:r>
          </a:p>
        </p:txBody>
      </p:sp>
      <p:cxnSp>
        <p:nvCxnSpPr>
          <p:cNvPr id="57" name=""/>
          <p:cNvCxnSpPr>
            <a:stCxn xmlns:a="http://schemas.openxmlformats.org/drawingml/2006/main" id="18" idx="3"/>
            <a:endCxn xmlns:a="http://schemas.openxmlformats.org/drawingml/2006/main" id="6" idx="1"/>
          </p:cNvCxnSpPr>
          <p:nvPr/>
        </p:nvCxnSpPr>
        <p:spPr>
          <a:xfrm xmlns:a="http://schemas.openxmlformats.org/drawingml/2006/main" flipV="1">
            <a:off x="4038600" y="3800475"/>
            <a:ext cx="914400" cy="1314450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23813">
            <a:solidFill>
              <a:srgbClr val="6C5CE7"/>
            </a:solidFill>
            <a:prstDash val="solid"/>
          </a:ln>
        </p:spPr>
      </p:cxn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259794D-931D-4518-8FDF-359D8301C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381250"/>
            <a:ext cx="3067050" cy="990600"/>
          </a:xfrm>
          <a:prstGeom xmlns:a="http://schemas.openxmlformats.org/drawingml/2006/main" prst="roundRect">
            <a:avLst>
              <a:gd name="adj" fmla="val 1153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22CACB7-325D-4374-88D0-A87C1C117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2514600"/>
            <a:ext cx="12573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7.0%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55DAB02-7002-43DC-94F4-1041769A8F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39350" y="2571750"/>
            <a:ext cx="1333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BLENDED TACoS</a:t>
            </a:r>
          </a:p>
          <a:p xmlns:a="http://schemas.openxmlformats.org/drawingml/2006/main">
            <a:pPr algn="l">
              <a:def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15-month low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5C455F9-B4C3-4905-BDB0-B915C1BB9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638550"/>
            <a:ext cx="3067050" cy="990600"/>
          </a:xfrm>
          <a:prstGeom xmlns:a="http://schemas.openxmlformats.org/drawingml/2006/main" prst="roundRect">
            <a:avLst>
              <a:gd name="adj" fmla="val 1153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D00A1DD-0050-4B69-95DB-78150346B2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3771900"/>
            <a:ext cx="12573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rPr>
              <a:t>26.3%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9800F27-806D-4BFF-8DBE-F69079866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39350" y="3829050"/>
            <a:ext cx="1333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PEAK NET MARGIN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0957ADD-848E-4253-B9F1-13474BD6D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4895850"/>
            <a:ext cx="3067050" cy="990600"/>
          </a:xfrm>
          <a:prstGeom xmlns:a="http://schemas.openxmlformats.org/drawingml/2006/main" prst="roundRect">
            <a:avLst>
              <a:gd name="adj" fmla="val 1153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DDCF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11B6738-3EB2-4007-82C7-9BC51D9E8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5029200"/>
            <a:ext cx="12573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rPr>
              <a:t>£6.0M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C28BB26-85F1-4948-B800-455FB2A46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39350" y="5086350"/>
            <a:ext cx="1333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FORWARD-YEAR TARGET</a:t>
            </a:r>
          </a:p>
          <a:p xmlns:a="http://schemas.openxmlformats.org/drawingml/2006/main">
            <a:pPr algn="l">
              <a:def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211D2D"/>
                </a:solidFill>
                <a:latin typeface="Aptos Display"/>
                <a:ea typeface="Aptos Display"/>
                <a:cs typeface="Aptos Display"/>
              </a:rPr>
              <a:t>not a delivered result</a:t>
            </a:r>
          </a:p>
        </p:txBody>
      </p:sp>
      <p:cxnSp>
        <p:nvCxnSpPr>
          <p:cNvPr id="67" name=""/>
          <p:cNvCxnSpPr>
            <a:stCxn xmlns:a="http://schemas.openxmlformats.org/drawingml/2006/main" id="6" idx="3"/>
            <a:endCxn xmlns:a="http://schemas.openxmlformats.org/drawingml/2006/main" id="23" idx="1"/>
          </p:cNvCxnSpPr>
          <p:nvPr/>
        </p:nvCxnSpPr>
        <p:spPr>
          <a:xfrm xmlns:a="http://schemas.openxmlformats.org/drawingml/2006/main" flipV="1">
            <a:off x="7334250" y="2876550"/>
            <a:ext cx="1181100" cy="92392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17145">
            <a:solidFill>
              <a:srgbClr val="FF6B35"/>
            </a:solidFill>
            <a:prstDash val="solid"/>
            <a:tailEnd type="arrow" w="sm" len="sm"/>
          </a:ln>
        </p:spPr>
      </p:cxnSp>
      <p:cxnSp>
        <p:nvCxnSpPr>
          <p:cNvPr id="68" name=""/>
          <p:cNvCxnSpPr>
            <a:stCxn xmlns:a="http://schemas.openxmlformats.org/drawingml/2006/main" id="6" idx="3"/>
            <a:endCxn xmlns:a="http://schemas.openxmlformats.org/drawingml/2006/main" id="26" idx="1"/>
          </p:cNvCxnSpPr>
          <p:nvPr/>
        </p:nvCxnSpPr>
        <p:spPr>
          <a:xfrm xmlns:a="http://schemas.openxmlformats.org/drawingml/2006/main">
            <a:off x="7334250" y="3800475"/>
            <a:ext cx="1181100" cy="33337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17145">
            <a:solidFill>
              <a:srgbClr val="E84393"/>
            </a:solidFill>
            <a:prstDash val="solid"/>
            <a:tailEnd type="arrow" w="sm" len="sm"/>
          </a:ln>
        </p:spPr>
      </p:cxnSp>
      <p:cxnSp>
        <p:nvCxnSpPr>
          <p:cNvPr id="69" name=""/>
          <p:cNvCxnSpPr>
            <a:stCxn xmlns:a="http://schemas.openxmlformats.org/drawingml/2006/main" id="6" idx="3"/>
            <a:endCxn xmlns:a="http://schemas.openxmlformats.org/drawingml/2006/main" id="29" idx="1"/>
          </p:cNvCxnSpPr>
          <p:nvPr/>
        </p:nvCxnSpPr>
        <p:spPr>
          <a:xfrm xmlns:a="http://schemas.openxmlformats.org/drawingml/2006/main">
            <a:off x="7334250" y="3800475"/>
            <a:ext cx="1181100" cy="1590675"/>
          </a:xfrm>
          <a:prstGeom xmlns:a="http://schemas.openxmlformats.org/drawingml/2006/main" prst="bentConnector3">
            <a:avLst>
              <a:gd name="adj1" fmla="val 50000"/>
            </a:avLst>
          </a:prstGeom>
          <a:ln xmlns:a="http://schemas.openxmlformats.org/drawingml/2006/main" w="17145">
            <a:solidFill>
              <a:srgbClr val="6C5CE7"/>
            </a:solidFill>
            <a:prstDash val="solid"/>
            <a:tailEnd type="arrow" w="sm" len="sm"/>
          </a:ln>
        </p:spPr>
      </p:cxn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52C243E-5408-40C9-ACE5-DE6FE43591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6057900"/>
            <a:ext cx="3067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4B4657"/>
                </a:solidFill>
                <a:latin typeface="Aptos Display"/>
                <a:ea typeface="Aptos Display"/>
                <a:cs typeface="Aptos Display"/>
              </a:defRPr>
            </a:pPr>
            <a:r>
              <a:rPr sz="1125" b="1">
                <a:solidFill>
                  <a:srgbClr val="4B4657"/>
                </a:solidFill>
                <a:latin typeface="Aptos Display"/>
                <a:ea typeface="Aptos Display"/>
                <a:cs typeface="Aptos Display"/>
              </a:rPr>
              <a:t>Forward-year plan: 12.4% blended TACoS</a:t>
            </a:r>
          </a:p>
        </p:txBody>
      </p:sp>
    </p:spTree>
    <p:extLst>
      <p:ext uri="{BB962C8B-B14F-4D97-AF65-F5344CB8AC3E}">
        <p14:creationId xmlns:p14="http://schemas.microsoft.com/office/powerpoint/2010/main" val="1186839215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211D2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8E37056-EAA6-4906-B556-976C24C09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670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XTRADITE DIGITAL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B75EF82-0895-45CF-887E-C9E3393C5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276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D8D0DF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D8D0DF"/>
                </a:solidFill>
                <a:latin typeface="Aptos Display"/>
                <a:ea typeface="Aptos Display"/>
                <a:cs typeface="Aptos Display"/>
              </a:rPr>
              <a:t>07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879A136-10AA-4511-B0B6-BE57A8FA3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429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0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WHAT THE MAP REVEALS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CB4C38-FBD3-43F0-8BFA-63022C7FB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106680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Complexity multiplied. Orchestration created value.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9F9B8AE-169D-4060-81E5-440DEFA1F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10572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D8D0DF"/>
                </a:solidFill>
                <a:latin typeface="Aptos"/>
                <a:ea typeface="Aptos"/>
                <a:cs typeface="Aptos"/>
              </a:defRPr>
            </a:pPr>
            <a:r>
              <a:rPr sz="1425" b="0">
                <a:solidFill>
                  <a:srgbClr val="D8D0DF"/>
                </a:solidFill>
                <a:latin typeface="Aptos"/>
                <a:ea typeface="Aptos"/>
                <a:cs typeface="Aptos"/>
              </a:rPr>
              <a:t>Each additional market, platform, product, language, campaign and commercial mechanic increased the number of dependencies that had to be managed as one system.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4F14633-00A0-4E34-BD9F-C8B590484D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724150"/>
            <a:ext cx="3333750" cy="2171700"/>
          </a:xfrm>
          <a:prstGeom xmlns:a="http://schemas.openxmlformats.org/drawingml/2006/main" prst="roundRect">
            <a:avLst>
              <a:gd name="adj" fmla="val 5263"/>
            </a:avLst>
          </a:prstGeom>
          <a:solidFill xmlns:a="http://schemas.openxmlformats.org/drawingml/2006/main">
            <a:srgbClr val="312C3E"/>
          </a:solidFill>
          <a:ln xmlns:a="http://schemas.openxmlformats.org/drawingml/2006/main" w="9525">
            <a:solidFill>
              <a:srgbClr val="4B4557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E647A73-0FE1-4910-9437-E0F0AE313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933700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6B35"/>
                </a:solidFill>
                <a:latin typeface="Aptos Display"/>
                <a:ea typeface="Aptos Display"/>
                <a:cs typeface="Aptos Display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306EC83-1068-4527-9934-652638A61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352800"/>
            <a:ext cx="2762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Breadth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A806213-90AF-47E9-9088-601E6B292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67150"/>
            <a:ext cx="27813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D8D0D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D8D0DF"/>
                </a:solidFill>
                <a:latin typeface="Aptos"/>
                <a:ea typeface="Aptos"/>
                <a:cs typeface="Aptos"/>
              </a:rPr>
              <a:t>Marketplace, owned commerce, acquisition and retention all sat inside one vertical.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5C2136D-DEFB-4D2C-B64C-807F21F80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2724150"/>
            <a:ext cx="3333750" cy="2171700"/>
          </a:xfrm>
          <a:prstGeom xmlns:a="http://schemas.openxmlformats.org/drawingml/2006/main" prst="roundRect">
            <a:avLst>
              <a:gd name="adj" fmla="val 5263"/>
            </a:avLst>
          </a:prstGeom>
          <a:solidFill xmlns:a="http://schemas.openxmlformats.org/drawingml/2006/main">
            <a:srgbClr val="312C3E"/>
          </a:solidFill>
          <a:ln xmlns:a="http://schemas.openxmlformats.org/drawingml/2006/main" w="9525">
            <a:solidFill>
              <a:srgbClr val="4B4557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204EAC6-094C-4160-BC51-8F9B2A9CC7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933700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E84393"/>
                </a:solidFill>
                <a:latin typeface="Aptos Display"/>
                <a:ea typeface="Aptos Display"/>
                <a:cs typeface="Aptos Display"/>
              </a:rPr>
              <a:t>02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68A0ED2-B7A8-44A5-B2A4-5884819FB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352800"/>
            <a:ext cx="2762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Interdependence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91B92FE-A1D6-4990-87F9-2AB9DAF48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867150"/>
            <a:ext cx="27813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D8D0D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D8D0DF"/>
                </a:solidFill>
                <a:latin typeface="Aptos"/>
                <a:ea typeface="Aptos"/>
                <a:cs typeface="Aptos"/>
              </a:rPr>
              <a:t>A decision in media, pricing or stock changed outcomes elsewhere in the system.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D92FBA9-629A-40C2-A1AB-56A5BD20D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2724150"/>
            <a:ext cx="3333750" cy="2171700"/>
          </a:xfrm>
          <a:prstGeom xmlns:a="http://schemas.openxmlformats.org/drawingml/2006/main" prst="roundRect">
            <a:avLst>
              <a:gd name="adj" fmla="val 5263"/>
            </a:avLst>
          </a:prstGeom>
          <a:solidFill xmlns:a="http://schemas.openxmlformats.org/drawingml/2006/main">
            <a:srgbClr val="312C3E"/>
          </a:solidFill>
          <a:ln xmlns:a="http://schemas.openxmlformats.org/drawingml/2006/main" w="9525">
            <a:solidFill>
              <a:srgbClr val="4B4557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BE74639-52E1-450A-A213-C77CCFE89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933700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6C5CE7"/>
                </a:solidFill>
                <a:latin typeface="Aptos Display"/>
                <a:ea typeface="Aptos Display"/>
                <a:cs typeface="Aptos Display"/>
              </a:rPr>
              <a:t>03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1BFFDBD-5909-4C31-890C-C4391A10D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352800"/>
            <a:ext cx="2762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Control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6EAD68C-36ED-43D6-AA76-7A2E253DE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867150"/>
            <a:ext cx="27813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D8D0D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D8D0DF"/>
                </a:solidFill>
                <a:latin typeface="Aptos"/>
                <a:ea typeface="Aptos"/>
                <a:cs typeface="Aptos"/>
              </a:rPr>
              <a:t>Margin guardrails made growth accountable across every commercial surface.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9C1AD4C-E7F9-4D79-B788-72A5E4A4F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5543550"/>
            <a:ext cx="4800600" cy="28575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FF6B3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44D7D81-2316-42F2-9149-7195FD815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71900" y="5572125"/>
            <a:ext cx="4648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9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ONE OPERATING SYSTEM • ONE COMMERCIAL LOGIC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406F6BE-89F0-40BC-B7F3-1F13BCA2C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7239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968E9D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968E9D"/>
                </a:solidFill>
                <a:latin typeface="Aptos"/>
                <a:ea typeface="Aptos"/>
                <a:cs typeface="Aptos"/>
              </a:rPr>
              <a:t>Confidentiality note: client name withheld. Visuals contain no marketplace branding.</a:t>
            </a:r>
          </a:p>
        </p:txBody>
      </p:sp>
    </p:spTree>
    <p:extLst>
      <p:ext uri="{BB962C8B-B14F-4D97-AF65-F5344CB8AC3E}">
        <p14:creationId xmlns:p14="http://schemas.microsoft.com/office/powerpoint/2010/main" val="1273676234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2026-07-13T06:16:03.5980000Z</dcterms:created>
  <dcterms:modified xsi:type="dcterms:W3CDTF">2026-07-13T06:16:03.5980000Z</dcterms:modified>
</coreProperties>
</file>